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8" r:id="rId5"/>
    <p:sldId id="746" r:id="rId6"/>
    <p:sldId id="3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000000"/>
    <a:srgbClr val="024B9C"/>
    <a:srgbClr val="034EA1"/>
    <a:srgbClr val="035DC1"/>
    <a:srgbClr val="034EA2"/>
    <a:srgbClr val="0356B1"/>
    <a:srgbClr val="024EA2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88259" autoAdjust="0"/>
  </p:normalViewPr>
  <p:slideViewPr>
    <p:cSldViewPr snapToGrid="0">
      <p:cViewPr varScale="1">
        <p:scale>
          <a:sx n="59" d="100"/>
          <a:sy n="59" d="100"/>
        </p:scale>
        <p:origin x="944" y="4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3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1200" b="0" dirty="0">
              <a:solidFill>
                <a:srgbClr val="4D4D4D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3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1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9177373" y="6193990"/>
            <a:ext cx="2592742" cy="493977"/>
            <a:chOff x="9177373" y="6193990"/>
            <a:chExt cx="2592742" cy="49397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9162" y="6193990"/>
              <a:ext cx="740953" cy="49397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9177373" y="6256312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dirty="0" err="1">
                  <a:solidFill>
                    <a:schemeClr val="bg1"/>
                  </a:solidFill>
                </a:rPr>
                <a:t>European</a:t>
              </a:r>
              <a:r>
                <a:rPr lang="fr-BE" sz="1800" dirty="0">
                  <a:solidFill>
                    <a:schemeClr val="bg1"/>
                  </a:solidFill>
                </a:rPr>
                <a:t>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&amp; Energ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t="52469" r="703"/>
          <a:stretch/>
        </p:blipFill>
        <p:spPr>
          <a:xfrm>
            <a:off x="8833606" y="3573710"/>
            <a:ext cx="3364145" cy="3284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85684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123122" y="630207"/>
            <a:ext cx="10515600" cy="78738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Making Homes Energy Efficient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8274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4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han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43739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9175"/>
            <a:ext cx="1354516" cy="10276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123121" y="626400"/>
            <a:ext cx="12372745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Leading The Green Change</a:t>
            </a:r>
            <a:r>
              <a:rPr lang="en-US" baseline="0" dirty="0">
                <a:latin typeface="EC Square Sans Pro" panose="020B0506040000020004" pitchFamily="34" charset="0"/>
              </a:rPr>
              <a:t> </a:t>
            </a:r>
            <a:r>
              <a:rPr lang="en-US" dirty="0">
                <a:latin typeface="EC Square Sans Pro" panose="020B0506040000020004" pitchFamily="34" charset="0"/>
              </a:rPr>
              <a:t>Globally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6800"/>
            <a:ext cx="828000" cy="82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m to Fork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t="52469" r="703"/>
          <a:stretch/>
        </p:blipFill>
        <p:spPr>
          <a:xfrm>
            <a:off x="8833606" y="3573710"/>
            <a:ext cx="3364145" cy="3284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85684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1123122" y="630207"/>
            <a:ext cx="10515600" cy="78738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From Farm To Fork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680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ing natur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43739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9175"/>
            <a:ext cx="1354516" cy="1027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123122" y="630207"/>
            <a:ext cx="10515600" cy="78738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Protecting Nature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680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energ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t="52469" r="703"/>
          <a:stretch/>
        </p:blipFill>
        <p:spPr>
          <a:xfrm>
            <a:off x="8833606" y="3573710"/>
            <a:ext cx="3364145" cy="3284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85684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123122" y="630207"/>
            <a:ext cx="10515600" cy="78738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Promoting Clean Energy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680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t="52469" r="703"/>
          <a:stretch/>
        </p:blipFill>
        <p:spPr>
          <a:xfrm>
            <a:off x="8833606" y="3573710"/>
            <a:ext cx="3364145" cy="3284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85684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838199" y="772342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82400"/>
            <a:ext cx="10515600" cy="78235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73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85684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838199" y="772342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482400"/>
            <a:ext cx="10515600" cy="78235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9175"/>
            <a:ext cx="1354516" cy="10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6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" r="703"/>
          <a:stretch/>
        </p:blipFill>
        <p:spPr>
          <a:xfrm>
            <a:off x="0" y="-17253"/>
            <a:ext cx="12197752" cy="68752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30762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44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774000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6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199" y="774000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63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067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128" y="1825625"/>
            <a:ext cx="4168517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908" y="1825625"/>
            <a:ext cx="4210786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9DCE4-476C-49E3-BFD7-AEA913B5FE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6131B1-96E3-4F9A-8DB8-1BB6FB91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D9F259-0B9C-45B4-993A-4BE8EBCCF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5" r="81909" b="82197"/>
          <a:stretch/>
        </p:blipFill>
        <p:spPr>
          <a:xfrm rot="350021" flipV="1">
            <a:off x="8866553" y="66419"/>
            <a:ext cx="1431704" cy="1143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D4ED42-1108-48A7-AF04-DB01F88B0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31" t="2407" r="48627" b="84647"/>
          <a:stretch/>
        </p:blipFill>
        <p:spPr>
          <a:xfrm rot="612762">
            <a:off x="6925824" y="194222"/>
            <a:ext cx="939547" cy="5899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70DC30-E20F-4869-9DB9-301323CFC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4" t="35183" r="79580" b="52041"/>
          <a:stretch/>
        </p:blipFill>
        <p:spPr>
          <a:xfrm rot="1245717" flipV="1">
            <a:off x="11048297" y="145487"/>
            <a:ext cx="779848" cy="514044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1129528A-60D0-420A-931E-AD7B6BAE3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52037"/>
            <a:ext cx="11422911" cy="360753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Titel</a:t>
            </a:r>
            <a:endParaRPr lang="en-GB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5EBEA265-3058-4C9D-92BA-0EFF1650D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018" y="774701"/>
            <a:ext cx="11423649" cy="501651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Untertitel</a:t>
            </a:r>
            <a:endParaRPr lang="en-GB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5DA4DFFA-D26D-42C4-BF3D-E60B6894FF8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462031" y="6568511"/>
            <a:ext cx="770130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err="1"/>
              <a:t>Thementag</a:t>
            </a:r>
            <a:r>
              <a:rPr lang="en-GB" sz="800"/>
              <a:t> 2021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4C567514-8C15-4DEB-909F-2D8F12A93D0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6" y="6568511"/>
            <a:ext cx="60113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/>
              <a:t>Page </a:t>
            </a:r>
            <a:fld id="{3A8B5DB7-81A8-4ED4-916B-6B23CD603687}" type="slidenum">
              <a:rPr lang="en-GB" sz="800" smtClean="0"/>
              <a:pPr/>
              <a:t>‹#›</a:t>
            </a:fld>
            <a:endParaRPr lang="en-GB" sz="800"/>
          </a:p>
        </p:txBody>
      </p:sp>
      <p:sp>
        <p:nvSpPr>
          <p:cNvPr id="42" name="Textplatzhalter 7">
            <a:extLst>
              <a:ext uri="{FF2B5EF4-FFF2-40B4-BE49-F238E27FC236}">
                <a16:creationId xmlns:a16="http://schemas.microsoft.com/office/drawing/2014/main" id="{A9B779AE-F72B-44FA-B940-35A51D62D4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9" cy="4660625"/>
          </a:xfrm>
          <a:prstGeom prst="rect">
            <a:avLst/>
          </a:prstGeo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357562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mate pac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t="52469" r="703"/>
          <a:stretch/>
        </p:blipFill>
        <p:spPr>
          <a:xfrm>
            <a:off x="8833606" y="3573710"/>
            <a:ext cx="3364145" cy="3284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" y="588274"/>
            <a:ext cx="828000" cy="82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1123122" y="62655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EC Square Sans Pro" panose="020B0506040000020004" pitchFamily="34" charset="0"/>
              </a:rPr>
              <a:t>Climate Pact and Climate</a:t>
            </a:r>
            <a:r>
              <a:rPr lang="en-GB" baseline="0" dirty="0">
                <a:latin typeface="EC Square Sans Pro" panose="020B0506040000020004" pitchFamily="34" charset="0"/>
              </a:rPr>
              <a:t> Law</a:t>
            </a:r>
            <a:endParaRPr lang="en-GB" dirty="0">
              <a:latin typeface="EC Square Sans Pro" panose="020B05060400000200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8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ndustr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t="52469" r="703"/>
          <a:stretch/>
        </p:blipFill>
        <p:spPr>
          <a:xfrm>
            <a:off x="8833606" y="3573710"/>
            <a:ext cx="3364145" cy="3284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123122" y="626551"/>
            <a:ext cx="10515600" cy="78738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Striving for Greener Industry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8274"/>
            <a:ext cx="828000" cy="82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le transpor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43739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9175"/>
            <a:ext cx="1354516" cy="1027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6800"/>
            <a:ext cx="828000" cy="82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123122" y="626551"/>
            <a:ext cx="10515600" cy="78738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Investing in Smarter, More Sustainable Transport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utio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43739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9175"/>
            <a:ext cx="1354516" cy="10276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123122" y="626551"/>
            <a:ext cx="10515600" cy="78738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Eliminating Pollution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539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9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ransitio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t="52469" r="703"/>
          <a:stretch/>
        </p:blipFill>
        <p:spPr>
          <a:xfrm>
            <a:off x="8833606" y="3573710"/>
            <a:ext cx="3364145" cy="3284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85684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1123122" y="626400"/>
            <a:ext cx="10515600" cy="787382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EC Square Sans Pro" panose="020B0506040000020004" pitchFamily="34" charset="0"/>
              </a:rPr>
              <a:t>Ensuring a Just Transition For All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6984"/>
            <a:ext cx="828000" cy="82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9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ng gree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43739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9175"/>
            <a:ext cx="1354516" cy="10276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123122" y="626551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EC Square Sans Pro" panose="020B0506040000020004" pitchFamily="34" charset="0"/>
              </a:rPr>
              <a:t>Financing Green Projects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23122" y="905693"/>
            <a:ext cx="0" cy="40258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88274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70" r:id="rId4"/>
    <p:sldLayoutId id="2147483674" r:id="rId5"/>
    <p:sldLayoutId id="2147483650" r:id="rId6"/>
    <p:sldLayoutId id="2147483675" r:id="rId7"/>
    <p:sldLayoutId id="2147483676" r:id="rId8"/>
    <p:sldLayoutId id="2147483677" r:id="rId9"/>
    <p:sldLayoutId id="2147483679" r:id="rId10"/>
    <p:sldLayoutId id="2147483678" r:id="rId11"/>
    <p:sldLayoutId id="2147483680" r:id="rId12"/>
    <p:sldLayoutId id="2147483681" r:id="rId13"/>
    <p:sldLayoutId id="2147483682" r:id="rId14"/>
    <p:sldLayoutId id="2147483683" r:id="rId15"/>
    <p:sldLayoutId id="2147483685" r:id="rId16"/>
    <p:sldLayoutId id="2147483669" r:id="rId17"/>
    <p:sldLayoutId id="2147483671" r:id="rId18"/>
    <p:sldLayoutId id="2147483684" r:id="rId19"/>
    <p:sldLayoutId id="2147483672" r:id="rId20"/>
    <p:sldLayoutId id="2147483686" r:id="rId21"/>
    <p:sldLayoutId id="2147483660" r:id="rId22"/>
    <p:sldLayoutId id="2147483659" r:id="rId23"/>
    <p:sldLayoutId id="2147483658" r:id="rId24"/>
    <p:sldLayoutId id="2147483666" r:id="rId25"/>
    <p:sldLayoutId id="2147483667" r:id="rId26"/>
    <p:sldLayoutId id="2147483668" r:id="rId27"/>
    <p:sldLayoutId id="2147483687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0505" y="993693"/>
            <a:ext cx="7338380" cy="203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900"/>
              </a:spcAft>
            </a:pPr>
            <a:r>
              <a:rPr lang="en-US" sz="3750" b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Skills for the green transition</a:t>
            </a:r>
          </a:p>
          <a:p>
            <a:pPr algn="ctr">
              <a:spcBef>
                <a:spcPts val="450"/>
              </a:spcBef>
              <a:spcAft>
                <a:spcPts val="900"/>
              </a:spcAft>
            </a:pPr>
            <a:endParaRPr lang="en-US" sz="3750" b="1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50"/>
              </a:spcBef>
              <a:spcAft>
                <a:spcPts val="900"/>
              </a:spcAft>
            </a:pPr>
            <a:r>
              <a:rPr lang="en-US" sz="2800" b="1" i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New Education Forum Brussels 2022</a:t>
            </a:r>
            <a:endParaRPr lang="en-GB" sz="2800" b="1" i="1" dirty="0">
              <a:solidFill>
                <a:srgbClr val="254AA4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625191" y="5274917"/>
            <a:ext cx="2256323" cy="7420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fr-BE" sz="2800" b="1" i="0" kern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Tim Schreiber</a:t>
            </a:r>
            <a:endParaRPr lang="en-GB" b="1" i="0" kern="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0D1A7-B4CF-41A4-B15C-523D4FA61FD8}"/>
              </a:ext>
            </a:extLst>
          </p:cNvPr>
          <p:cNvSpPr txBox="1"/>
          <p:nvPr/>
        </p:nvSpPr>
        <p:spPr>
          <a:xfrm>
            <a:off x="144379" y="4689740"/>
            <a:ext cx="3096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2000" b="1" i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European </a:t>
            </a:r>
            <a:r>
              <a:rPr lang="en-IE" sz="2000" b="1" i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Commission</a:t>
            </a:r>
          </a:p>
          <a:p>
            <a:pPr>
              <a:spcBef>
                <a:spcPts val="0"/>
              </a:spcBef>
            </a:pPr>
            <a:r>
              <a:rPr lang="en-GB" sz="2000" b="1" i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Directorate</a:t>
            </a:r>
            <a:r>
              <a:rPr lang="de-DE" sz="2000" b="1" i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-General </a:t>
            </a:r>
            <a:r>
              <a:rPr lang="en-GB" sz="2000" b="1" i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for</a:t>
            </a:r>
            <a:r>
              <a:rPr lang="de-DE" sz="2000" b="1" i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 </a:t>
            </a:r>
            <a:r>
              <a:rPr lang="en-US" sz="2000" b="1" i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Employment, Social Affairs and Inclusion, Unit B3 – Vocational Education and Training, </a:t>
            </a:r>
            <a:r>
              <a:rPr lang="en-US" sz="2000" b="1" i="0" dirty="0" err="1">
                <a:solidFill>
                  <a:schemeClr val="bg1"/>
                </a:solidFill>
                <a:latin typeface="EC Square Sans Cond Pro" panose="020B0506040000020004" pitchFamily="34" charset="0"/>
              </a:rPr>
              <a:t>Cedefop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4EB19E-544E-44A3-96A9-7D19697A67F3}"/>
              </a:ext>
            </a:extLst>
          </p:cNvPr>
          <p:cNvSpPr txBox="1">
            <a:spLocks/>
          </p:cNvSpPr>
          <p:nvPr/>
        </p:nvSpPr>
        <p:spPr>
          <a:xfrm>
            <a:off x="8802291" y="5307274"/>
            <a:ext cx="3240503" cy="7420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fr-BE" sz="2800" b="1" i="0" kern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15th </a:t>
            </a:r>
            <a:r>
              <a:rPr lang="en-US" sz="2800" b="1" i="0" kern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November</a:t>
            </a:r>
            <a:r>
              <a:rPr lang="fr-BE" sz="2800" b="1" i="0" kern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 2022</a:t>
            </a:r>
            <a:endParaRPr lang="en-GB" b="1" i="0" kern="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346" y="683695"/>
            <a:ext cx="9305669" cy="865493"/>
          </a:xfrm>
        </p:spPr>
        <p:txBody>
          <a:bodyPr/>
          <a:lstStyle/>
          <a:p>
            <a:r>
              <a:rPr lang="en-US" sz="3600" b="1" dirty="0">
                <a:solidFill>
                  <a:srgbClr val="0F5494"/>
                </a:solidFill>
              </a:rPr>
              <a:t>Council Recommendation on ensuring a fair transition towards climate neutrality (adopted on 16 June 2022)</a:t>
            </a:r>
            <a:endParaRPr lang="en-GB" sz="3600" b="1" dirty="0">
              <a:solidFill>
                <a:srgbClr val="0F5494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346" y="3521510"/>
            <a:ext cx="2585884" cy="17098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Active support to quality</a:t>
            </a:r>
            <a:r>
              <a:rPr lang="en-IE" sz="1400" b="1" dirty="0">
                <a:solidFill>
                  <a:srgbClr val="4D4D4D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</a:p>
          <a:p>
            <a:pPr marL="342900" marR="0" lvl="0" indent="-34290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dirty="0">
                <a:solidFill>
                  <a:srgbClr val="4D4D4D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Job transitions, job creation</a:t>
            </a:r>
          </a:p>
          <a:p>
            <a:pPr marL="342900" marR="0" lvl="0" indent="-34290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dirty="0">
                <a:solidFill>
                  <a:srgbClr val="4D4D4D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Working conditions</a:t>
            </a:r>
          </a:p>
          <a:p>
            <a:pPr marL="342900" marR="0" lvl="0" indent="-342900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dirty="0">
                <a:solidFill>
                  <a:srgbClr val="4D4D4D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Involvement, restructuring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62950" y="2182104"/>
            <a:ext cx="10591586" cy="505654"/>
          </a:xfrm>
          <a:prstGeom prst="roundRect">
            <a:avLst/>
          </a:prstGeom>
          <a:solidFill>
            <a:srgbClr val="F36E55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kumimoji="0" lang="en-IE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packages for a fair green transition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24334" y="3466087"/>
            <a:ext cx="2585884" cy="17098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en-IE" sz="1400" b="1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Fair tax-benefit systems, social protection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Taxation of labour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Social protection, </a:t>
            </a:r>
            <a:r>
              <a:rPr lang="en-US" sz="12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well-designed income support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Insurance solutions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43340" y="3521510"/>
            <a:ext cx="2585884" cy="17098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en-US" sz="1400" b="1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Education, training, lifelong learning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Strategies, partnerships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Skills intelligence, curricula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VET, adult training (ILAs, micro-credentials)</a:t>
            </a:r>
            <a:endParaRPr lang="en-IE" sz="1300" dirty="0">
              <a:solidFill>
                <a:srgbClr val="4D4D4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900438" y="3466087"/>
            <a:ext cx="2585884" cy="17098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en-IE" sz="1400" b="1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Access to essential services, housing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Energy investments, renovations, social housing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Mobility and transport</a:t>
            </a:r>
          </a:p>
          <a:p>
            <a:pPr marL="285750" lvl="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solidFill>
                  <a:srgbClr val="4D4D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Consumption (nutrition)</a:t>
            </a:r>
          </a:p>
        </p:txBody>
      </p:sp>
      <p:sp>
        <p:nvSpPr>
          <p:cNvPr id="10" name="Oval 9"/>
          <p:cNvSpPr/>
          <p:nvPr/>
        </p:nvSpPr>
        <p:spPr>
          <a:xfrm>
            <a:off x="3202248" y="2888593"/>
            <a:ext cx="3068068" cy="2975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2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8" y="551872"/>
            <a:ext cx="10515600" cy="782357"/>
          </a:xfrm>
        </p:spPr>
        <p:txBody>
          <a:bodyPr/>
          <a:lstStyle/>
          <a:p>
            <a:r>
              <a:rPr lang="en-US" sz="3600" b="1" dirty="0">
                <a:solidFill>
                  <a:srgbClr val="0F5494"/>
                </a:solidFill>
              </a:rPr>
              <a:t>Policy package on education, training and lifelong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CD77A-D7E4-4E38-97D9-EAB5482A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326"/>
            <a:ext cx="11906250" cy="657225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947C2DB-3C80-41E6-B308-1F2FC2E80C24}"/>
              </a:ext>
            </a:extLst>
          </p:cNvPr>
          <p:cNvSpPr/>
          <p:nvPr/>
        </p:nvSpPr>
        <p:spPr>
          <a:xfrm>
            <a:off x="330436" y="2602896"/>
            <a:ext cx="10650020" cy="41185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spcBef>
                <a:spcPts val="600"/>
              </a:spcBef>
            </a:pP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(5) Equal access to quality and inclusive education, training and life-long learning</a:t>
            </a:r>
          </a:p>
          <a:p>
            <a:pPr algn="ctr" fontAlgn="ctr">
              <a:spcBef>
                <a:spcPts val="600"/>
              </a:spcBef>
            </a:pPr>
            <a:endParaRPr lang="en-GB" sz="1900" dirty="0">
              <a:latin typeface="Arial"/>
              <a:cs typeface="Arial"/>
            </a:endParaRPr>
          </a:p>
          <a:p>
            <a:pPr marL="401955" indent="-228600" fontAlgn="t">
              <a:spcBef>
                <a:spcPts val="600"/>
              </a:spcBef>
              <a:buFont typeface="+mj-lt"/>
              <a:buAutoNum type="alphaLcParenR"/>
            </a:pP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National skills strategies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; stakeholder </a:t>
            </a: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partnerships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, including under the Pact for Skills;</a:t>
            </a:r>
            <a:endParaRPr lang="en-GB" sz="1900" dirty="0">
              <a:latin typeface="Arial"/>
              <a:cs typeface="Arial"/>
            </a:endParaRPr>
          </a:p>
          <a:p>
            <a:pPr marL="401955" indent="-228600" fontAlgn="t">
              <a:spcBef>
                <a:spcPts val="600"/>
              </a:spcBef>
              <a:buFont typeface="+mj-lt"/>
              <a:buAutoNum type="alphaLcParenR"/>
            </a:pP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Up-to-date </a:t>
            </a:r>
            <a:r>
              <a:rPr lang="en-GB" sz="1900" dirty="0">
                <a:solidFill>
                  <a:srgbClr val="000000"/>
                </a:solidFill>
                <a:latin typeface="Arial"/>
                <a:cs typeface="Arial"/>
              </a:rPr>
              <a:t>labour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 market and skills</a:t>
            </a: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 intelligence and foresight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; consider adapting education and training curricula in accordance with national and regional circumstances;</a:t>
            </a:r>
            <a:endParaRPr lang="en-GB" sz="1900" dirty="0">
              <a:latin typeface="Arial"/>
              <a:cs typeface="Arial"/>
            </a:endParaRPr>
          </a:p>
          <a:p>
            <a:pPr marL="401955" indent="-228600" fontAlgn="t">
              <a:spcBef>
                <a:spcPts val="600"/>
              </a:spcBef>
              <a:buFont typeface="+mj-lt"/>
              <a:buAutoNum type="alphaLcParenR"/>
            </a:pP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High-quality accessible, affordable and inclusive </a:t>
            </a: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initial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education and training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, including vocational education and training; 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marL="401955" indent="-228600" fontAlgn="t">
              <a:spcBef>
                <a:spcPts val="600"/>
              </a:spcBef>
              <a:buFont typeface="+mj-lt"/>
              <a:buAutoNum type="alphaLcParenR"/>
            </a:pP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Support schemes for </a:t>
            </a: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apprenticeships and, where possible, paid traineeships and job shadowing schemes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 with a strong training component;</a:t>
            </a:r>
            <a:endParaRPr lang="en-GB" sz="1900" dirty="0">
              <a:latin typeface="Arial"/>
              <a:cs typeface="Arial"/>
            </a:endParaRPr>
          </a:p>
          <a:p>
            <a:pPr marL="401955" indent="-228600" fontAlgn="t">
              <a:spcBef>
                <a:spcPts val="600"/>
              </a:spcBef>
              <a:buFont typeface="+mj-lt"/>
              <a:buAutoNum type="alphaLcParenR"/>
              <a:tabLst>
                <a:tab pos="176276" algn="l"/>
              </a:tabLst>
            </a:pPr>
            <a:r>
              <a:rPr lang="en-US" sz="1900" b="1" dirty="0">
                <a:solidFill>
                  <a:srgbClr val="000000"/>
                </a:solidFill>
                <a:latin typeface="Arial"/>
                <a:cs typeface="Arial"/>
              </a:rPr>
              <a:t>Increase adult participation in training</a:t>
            </a:r>
            <a:r>
              <a:rPr lang="en-US" sz="1900" dirty="0">
                <a:solidFill>
                  <a:srgbClr val="000000"/>
                </a:solidFill>
                <a:latin typeface="Arial"/>
                <a:cs typeface="Arial"/>
              </a:rPr>
              <a:t>; individual learning accounts and micro-credentials.</a:t>
            </a:r>
            <a:endParaRPr lang="en-GB" sz="1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959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Deal colour theme">
      <a:dk1>
        <a:srgbClr val="4D4D4D"/>
      </a:dk1>
      <a:lt1>
        <a:srgbClr val="FFFFFF"/>
      </a:lt1>
      <a:dk2>
        <a:srgbClr val="034EA2"/>
      </a:dk2>
      <a:lt2>
        <a:srgbClr val="9ACA3C"/>
      </a:lt2>
      <a:accent1>
        <a:srgbClr val="2C85A4"/>
      </a:accent1>
      <a:accent2>
        <a:srgbClr val="C3E5ED"/>
      </a:accent2>
      <a:accent3>
        <a:srgbClr val="495F41"/>
      </a:accent3>
      <a:accent4>
        <a:srgbClr val="3C3C58"/>
      </a:accent4>
      <a:accent5>
        <a:srgbClr val="FFA52F"/>
      </a:accent5>
      <a:accent6>
        <a:srgbClr val="C4E0C0"/>
      </a:accent6>
      <a:hlink>
        <a:srgbClr val="EBE1D1"/>
      </a:hlink>
      <a:folHlink>
        <a:srgbClr val="FD657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2530127D61F41B7E9F39DC513A712" ma:contentTypeVersion="1" ma:contentTypeDescription="Create a new document." ma:contentTypeScope="" ma:versionID="8625f4bbd8396cd50796696bfde9441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7C8A92B-B9F3-4C0D-996D-41318F3F2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E2898E-02C2-40D3-8420-77028BE73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0EDD4F-E883-457F-B51C-BB40E5B9925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248</Words>
  <Application>Microsoft Office PowerPoint</Application>
  <PresentationFormat>Widescreen</PresentationFormat>
  <Paragraphs>36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EC Square Sans Cond Pro</vt:lpstr>
      <vt:lpstr>EC Square Sans Pro</vt:lpstr>
      <vt:lpstr>Office Theme</vt:lpstr>
      <vt:lpstr>PowerPoint Presentation</vt:lpstr>
      <vt:lpstr>Council Recommendation on ensuring a fair transition towards climate neutrality (adopted on 16 June 2022)</vt:lpstr>
      <vt:lpstr>Policy package on education, training and lifelong learning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SCHREIBER Tim (EMPL)</cp:lastModifiedBy>
  <cp:revision>198</cp:revision>
  <dcterms:created xsi:type="dcterms:W3CDTF">2019-08-09T12:06:42Z</dcterms:created>
  <dcterms:modified xsi:type="dcterms:W3CDTF">2022-11-11T09:46:21Z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0x0101000682530127D61F41B7E9F39DC513A712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2022-02-25T08:03:40Z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a216bf4f-8976-4c2c-bb4c-19aaed8e2f36</vt:lpwstr>
  </property>
  <property fmtid="{D5CDD505-2E9C-101B-9397-08002B2CF9AE}" pid="9" name="MSIP_Label_6bd9ddd1-4d20-43f6-abfa-fc3c07406f94_ContentBits">
    <vt:lpwstr>0</vt:lpwstr>
  </property>
</Properties>
</file>